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7"/>
  </p:normalViewPr>
  <p:slideViewPr>
    <p:cSldViewPr snapToGrid="0">
      <p:cViewPr varScale="1">
        <p:scale>
          <a:sx n="110" d="100"/>
          <a:sy n="110" d="100"/>
        </p:scale>
        <p:origin x="6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vishu/Downloads/Job%20Applied(AutoRecovered).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a:t>Average Delivery Delay Rates in Metro Cities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Sheet2!$B$1</c:f>
              <c:strCache>
                <c:ptCount val="1"/>
                <c:pt idx="0">
                  <c:v>Delivery Delay (Minutes)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Sheet2!$A$2:$A$6</c:f>
              <c:strCache>
                <c:ptCount val="5"/>
                <c:pt idx="0">
                  <c:v>Mumbai</c:v>
                </c:pt>
                <c:pt idx="1">
                  <c:v>Delhi</c:v>
                </c:pt>
                <c:pt idx="2">
                  <c:v>Bangalore</c:v>
                </c:pt>
                <c:pt idx="3">
                  <c:v>Chennai</c:v>
                </c:pt>
                <c:pt idx="4">
                  <c:v>Kolkata</c:v>
                </c:pt>
              </c:strCache>
            </c:strRef>
          </c:cat>
          <c:val>
            <c:numRef>
              <c:f>Sheet2!$B$2:$B$6</c:f>
              <c:numCache>
                <c:formatCode>General</c:formatCode>
                <c:ptCount val="5"/>
                <c:pt idx="0">
                  <c:v>42</c:v>
                </c:pt>
                <c:pt idx="1">
                  <c:v>38</c:v>
                </c:pt>
                <c:pt idx="2">
                  <c:v>45</c:v>
                </c:pt>
                <c:pt idx="3">
                  <c:v>36</c:v>
                </c:pt>
                <c:pt idx="4">
                  <c:v>40</c:v>
                </c:pt>
              </c:numCache>
            </c:numRef>
          </c:val>
          <c:extLst>
            <c:ext xmlns:c16="http://schemas.microsoft.com/office/drawing/2014/chart" uri="{C3380CC4-5D6E-409C-BE32-E72D297353CC}">
              <c16:uniqueId val="{00000000-4B56-9443-B7CE-BA913EE19058}"/>
            </c:ext>
          </c:extLst>
        </c:ser>
        <c:dLbls>
          <c:showLegendKey val="0"/>
          <c:showVal val="0"/>
          <c:showCatName val="0"/>
          <c:showSerName val="0"/>
          <c:showPercent val="0"/>
          <c:showBubbleSize val="0"/>
        </c:dLbls>
        <c:gapWidth val="182"/>
        <c:axId val="1772115104"/>
        <c:axId val="1772900128"/>
      </c:barChart>
      <c:catAx>
        <c:axId val="17721151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2900128"/>
        <c:crosses val="autoZero"/>
        <c:auto val="1"/>
        <c:lblAlgn val="ctr"/>
        <c:lblOffset val="100"/>
        <c:noMultiLvlLbl val="0"/>
      </c:catAx>
      <c:valAx>
        <c:axId val="17729001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211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gradFill>
        <a:gsLst>
          <a:gs pos="0">
            <a:schemeClr val="accent1">
              <a:lumMod val="5000"/>
              <a:lumOff val="95000"/>
            </a:schemeClr>
          </a:gs>
          <a:gs pos="74000">
            <a:schemeClr val="accent1">
              <a:lumMod val="45000"/>
              <a:lumOff val="55000"/>
            </a:schemeClr>
          </a:gs>
          <a:gs pos="87000">
            <a:schemeClr val="accent1">
              <a:lumMod val="45000"/>
              <a:lumOff val="55000"/>
            </a:schemeClr>
          </a:gs>
          <a:gs pos="100000">
            <a:schemeClr val="accent1">
              <a:lumMod val="30000"/>
              <a:lumOff val="70000"/>
            </a:schemeClr>
          </a:gs>
        </a:gsLst>
        <a:lin ang="5400000" scaled="1"/>
      </a:gra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12/31/24</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0138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12/31/24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4150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12/31/24</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805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12/31/24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427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12/31/24</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2877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12/31/24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8593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12/31/24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09693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12/31/24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9444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12/31/24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4260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12/31/24</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48850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12/31/24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0529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12/31/24</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7844000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light bulb with business icons">
            <a:extLst>
              <a:ext uri="{FF2B5EF4-FFF2-40B4-BE49-F238E27FC236}">
                <a16:creationId xmlns:a16="http://schemas.microsoft.com/office/drawing/2014/main" id="{1AE0CCB0-4C39-4849-5056-44E12A35DCEB}"/>
              </a:ext>
            </a:extLst>
          </p:cNvPr>
          <p:cNvPicPr>
            <a:picLocks noChangeAspect="1"/>
          </p:cNvPicPr>
          <p:nvPr/>
        </p:nvPicPr>
        <p:blipFill>
          <a:blip r:embed="rId2"/>
          <a:srcRect t="11465" b="8178"/>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661699"/>
            <a:ext cx="3703320"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817914"/>
            <a:ext cx="3702134" cy="3378388"/>
          </a:xfrm>
          <a:prstGeom prst="rect">
            <a:avLst/>
          </a:prstGeom>
          <a:solidFill>
            <a:schemeClr val="bg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95FA87B-FE97-2784-F450-60FAC5147DB2}"/>
              </a:ext>
            </a:extLst>
          </p:cNvPr>
          <p:cNvSpPr>
            <a:spLocks noGrp="1"/>
          </p:cNvSpPr>
          <p:nvPr>
            <p:ph type="ctrTitle"/>
          </p:nvPr>
        </p:nvSpPr>
        <p:spPr>
          <a:xfrm>
            <a:off x="753883" y="2841155"/>
            <a:ext cx="3702134" cy="587845"/>
          </a:xfrm>
        </p:spPr>
        <p:txBody>
          <a:bodyPr>
            <a:noAutofit/>
          </a:bodyPr>
          <a:lstStyle/>
          <a:p>
            <a:r>
              <a:rPr lang="en-US" sz="2400" dirty="0"/>
              <a:t>Revolutionizing Urban Logistics: Unlocking Efficiency in Last-Mile Delivery</a:t>
            </a:r>
            <a:endParaRPr lang="en-US" sz="2400" dirty="0">
              <a:solidFill>
                <a:schemeClr val="tx1"/>
              </a:solidFill>
            </a:endParaRPr>
          </a:p>
        </p:txBody>
      </p:sp>
      <p:sp>
        <p:nvSpPr>
          <p:cNvPr id="3" name="Subtitle 2">
            <a:extLst>
              <a:ext uri="{FF2B5EF4-FFF2-40B4-BE49-F238E27FC236}">
                <a16:creationId xmlns:a16="http://schemas.microsoft.com/office/drawing/2014/main" id="{220C5387-3DD4-EF61-3C4C-CFCAE068DF46}"/>
              </a:ext>
            </a:extLst>
          </p:cNvPr>
          <p:cNvSpPr>
            <a:spLocks noGrp="1"/>
          </p:cNvSpPr>
          <p:nvPr>
            <p:ph type="subTitle" idx="1"/>
          </p:nvPr>
        </p:nvSpPr>
        <p:spPr>
          <a:xfrm>
            <a:off x="899510" y="3945249"/>
            <a:ext cx="3412067" cy="738820"/>
          </a:xfrm>
        </p:spPr>
        <p:txBody>
          <a:bodyPr>
            <a:normAutofit/>
          </a:bodyPr>
          <a:lstStyle/>
          <a:p>
            <a:r>
              <a:rPr lang="en-US" dirty="0"/>
              <a:t>Submitted by: Vishuwaesh Srinivasa Balaji</a:t>
            </a:r>
          </a:p>
        </p:txBody>
      </p:sp>
    </p:spTree>
    <p:extLst>
      <p:ext uri="{BB962C8B-B14F-4D97-AF65-F5344CB8AC3E}">
        <p14:creationId xmlns:p14="http://schemas.microsoft.com/office/powerpoint/2010/main" val="193768036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realistic image of delivery vehicles, including trucks and motorbikes, stuck in heavy traffic on a busy urban road in India. The scene shows congested streets with commercial and residential buildings in the background, reflecting the challenges of last-mile delivery. Include visible delivery logos and typical city elements like traffic lights, honking cars, and pedestrians.">
            <a:extLst>
              <a:ext uri="{FF2B5EF4-FFF2-40B4-BE49-F238E27FC236}">
                <a16:creationId xmlns:a16="http://schemas.microsoft.com/office/drawing/2014/main" id="{97AEADAF-0C7B-3D1A-4782-FA2C567ED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4100" y="2520488"/>
            <a:ext cx="3275237" cy="32752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79C095-3D94-D18C-EDD6-C6CF13A206AC}"/>
              </a:ext>
            </a:extLst>
          </p:cNvPr>
          <p:cNvSpPr>
            <a:spLocks noGrp="1"/>
          </p:cNvSpPr>
          <p:nvPr>
            <p:ph type="title"/>
          </p:nvPr>
        </p:nvSpPr>
        <p:spPr/>
        <p:txBody>
          <a:bodyPr/>
          <a:lstStyle/>
          <a:p>
            <a:r>
              <a:rPr lang="en-US" dirty="0"/>
              <a:t>The Problem – Traffic Congestion in Urban Delivery</a:t>
            </a:r>
          </a:p>
        </p:txBody>
      </p:sp>
      <p:sp>
        <p:nvSpPr>
          <p:cNvPr id="3" name="Content Placeholder 2">
            <a:extLst>
              <a:ext uri="{FF2B5EF4-FFF2-40B4-BE49-F238E27FC236}">
                <a16:creationId xmlns:a16="http://schemas.microsoft.com/office/drawing/2014/main" id="{93F90C77-B176-FCD7-962A-30249DA32F86}"/>
              </a:ext>
            </a:extLst>
          </p:cNvPr>
          <p:cNvSpPr>
            <a:spLocks noGrp="1"/>
          </p:cNvSpPr>
          <p:nvPr>
            <p:ph idx="1"/>
          </p:nvPr>
        </p:nvSpPr>
        <p:spPr>
          <a:xfrm>
            <a:off x="581193" y="2340864"/>
            <a:ext cx="3244574" cy="3634486"/>
          </a:xfrm>
        </p:spPr>
        <p:txBody>
          <a:bodyPr/>
          <a:lstStyle/>
          <a:p>
            <a:pPr>
              <a:buFont typeface="Arial" panose="020B0604020202020204" pitchFamily="34" charset="0"/>
              <a:buChar char="•"/>
            </a:pPr>
            <a:r>
              <a:rPr lang="en-US" b="1" dirty="0"/>
              <a:t>Key Issue: </a:t>
            </a:r>
            <a:r>
              <a:rPr lang="en-US" dirty="0"/>
              <a:t>Traffic congestion causes </a:t>
            </a:r>
            <a:r>
              <a:rPr lang="en-US" b="1" dirty="0"/>
              <a:t>30% of delivery delays</a:t>
            </a:r>
            <a:r>
              <a:rPr lang="en-US" dirty="0"/>
              <a:t> in major cities (Mumbai, Delhi, Bangalore).</a:t>
            </a:r>
          </a:p>
          <a:p>
            <a:pPr>
              <a:buFont typeface="Arial" panose="020B0604020202020204" pitchFamily="34" charset="0"/>
              <a:buChar char="•"/>
            </a:pPr>
            <a:r>
              <a:rPr lang="en-US" b="1" dirty="0"/>
              <a:t>Increased fuel costs</a:t>
            </a:r>
            <a:r>
              <a:rPr lang="en-US" dirty="0"/>
              <a:t> and operational inefficiency.</a:t>
            </a:r>
          </a:p>
          <a:p>
            <a:pPr>
              <a:buFont typeface="Arial" panose="020B0604020202020204" pitchFamily="34" charset="0"/>
              <a:buChar char="•"/>
            </a:pPr>
            <a:r>
              <a:rPr lang="en-US" dirty="0"/>
              <a:t>Rising demand for </a:t>
            </a:r>
            <a:r>
              <a:rPr lang="en-US" b="1" dirty="0"/>
              <a:t>same-day or 10-minute delivery</a:t>
            </a:r>
            <a:r>
              <a:rPr lang="en-US" dirty="0"/>
              <a:t> (</a:t>
            </a:r>
            <a:r>
              <a:rPr lang="en-US" dirty="0" err="1"/>
              <a:t>Blinkit</a:t>
            </a:r>
            <a:r>
              <a:rPr lang="en-US" dirty="0"/>
              <a:t>, </a:t>
            </a:r>
            <a:r>
              <a:rPr lang="en-US" dirty="0" err="1"/>
              <a:t>Zepto</a:t>
            </a:r>
            <a:r>
              <a:rPr lang="en-US" dirty="0"/>
              <a:t>).</a:t>
            </a:r>
          </a:p>
          <a:p>
            <a:endParaRPr lang="en-US" dirty="0"/>
          </a:p>
        </p:txBody>
      </p:sp>
      <p:sp>
        <p:nvSpPr>
          <p:cNvPr id="4" name="TextBox 3">
            <a:extLst>
              <a:ext uri="{FF2B5EF4-FFF2-40B4-BE49-F238E27FC236}">
                <a16:creationId xmlns:a16="http://schemas.microsoft.com/office/drawing/2014/main" id="{B9025DB2-2FB4-014D-5E33-31409A0CB846}"/>
              </a:ext>
            </a:extLst>
          </p:cNvPr>
          <p:cNvSpPr txBox="1"/>
          <p:nvPr/>
        </p:nvSpPr>
        <p:spPr>
          <a:xfrm>
            <a:off x="4635061" y="4749287"/>
            <a:ext cx="2921876" cy="2123658"/>
          </a:xfrm>
          <a:prstGeom prst="rect">
            <a:avLst/>
          </a:prstGeom>
          <a:noFill/>
        </p:spPr>
        <p:txBody>
          <a:bodyPr wrap="square" rtlCol="0">
            <a:spAutoFit/>
          </a:bodyPr>
          <a:lstStyle/>
          <a:p>
            <a:pPr>
              <a:buFont typeface="Arial" panose="020B0604020202020204" pitchFamily="34" charset="0"/>
              <a:buChar char="•"/>
            </a:pPr>
            <a:r>
              <a:rPr lang="en-US" sz="1900" b="1" dirty="0"/>
              <a:t>Impact: </a:t>
            </a:r>
            <a:r>
              <a:rPr lang="en-US" sz="1900" dirty="0"/>
              <a:t>Missed delivery windows, reduced customer satisfaction.</a:t>
            </a:r>
          </a:p>
          <a:p>
            <a:pPr>
              <a:buFont typeface="Arial" panose="020B0604020202020204" pitchFamily="34" charset="0"/>
              <a:buChar char="•"/>
            </a:pPr>
            <a:r>
              <a:rPr lang="en-US" sz="1900" dirty="0"/>
              <a:t>Higher operational costs and </a:t>
            </a:r>
            <a:r>
              <a:rPr lang="en-US" sz="1900" b="1" dirty="0"/>
              <a:t>emissions from idling vehicles</a:t>
            </a:r>
            <a:r>
              <a:rPr lang="en-US" sz="1900" dirty="0"/>
              <a:t>.</a:t>
            </a:r>
          </a:p>
          <a:p>
            <a:endParaRPr lang="en-US" dirty="0"/>
          </a:p>
        </p:txBody>
      </p:sp>
      <p:graphicFrame>
        <p:nvGraphicFramePr>
          <p:cNvPr id="5" name="Chart 4">
            <a:extLst>
              <a:ext uri="{FF2B5EF4-FFF2-40B4-BE49-F238E27FC236}">
                <a16:creationId xmlns:a16="http://schemas.microsoft.com/office/drawing/2014/main" id="{6499DA40-B518-9ADA-5E64-255C47C85539}"/>
              </a:ext>
            </a:extLst>
          </p:cNvPr>
          <p:cNvGraphicFramePr>
            <a:graphicFrameLocks/>
          </p:cNvGraphicFramePr>
          <p:nvPr>
            <p:extLst>
              <p:ext uri="{D42A27DB-BD31-4B8C-83A1-F6EECF244321}">
                <p14:modId xmlns:p14="http://schemas.microsoft.com/office/powerpoint/2010/main" val="1429517628"/>
              </p:ext>
            </p:extLst>
          </p:nvPr>
        </p:nvGraphicFramePr>
        <p:xfrm>
          <a:off x="4290848" y="1986455"/>
          <a:ext cx="3610303" cy="27332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50462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79C3B-DF5D-032D-4036-263CAA4C646B}"/>
              </a:ext>
            </a:extLst>
          </p:cNvPr>
          <p:cNvSpPr>
            <a:spLocks noGrp="1"/>
          </p:cNvSpPr>
          <p:nvPr>
            <p:ph type="title"/>
          </p:nvPr>
        </p:nvSpPr>
        <p:spPr/>
        <p:txBody>
          <a:bodyPr/>
          <a:lstStyle/>
          <a:p>
            <a:r>
              <a:rPr lang="en-US" dirty="0"/>
              <a:t>Proposed Solution – Micro-Fulfillment Centers (MFCs) and Electric Fleets</a:t>
            </a:r>
          </a:p>
        </p:txBody>
      </p:sp>
      <p:sp>
        <p:nvSpPr>
          <p:cNvPr id="3" name="Content Placeholder 2">
            <a:extLst>
              <a:ext uri="{FF2B5EF4-FFF2-40B4-BE49-F238E27FC236}">
                <a16:creationId xmlns:a16="http://schemas.microsoft.com/office/drawing/2014/main" id="{8E7357FD-DB42-B85A-B2AB-7D7EF9C2D7EA}"/>
              </a:ext>
            </a:extLst>
          </p:cNvPr>
          <p:cNvSpPr>
            <a:spLocks noGrp="1"/>
          </p:cNvSpPr>
          <p:nvPr>
            <p:ph idx="1"/>
          </p:nvPr>
        </p:nvSpPr>
        <p:spPr>
          <a:xfrm>
            <a:off x="959565" y="2298823"/>
            <a:ext cx="2708546" cy="3634486"/>
          </a:xfrm>
        </p:spPr>
        <p:txBody>
          <a:bodyPr/>
          <a:lstStyle/>
          <a:p>
            <a:pPr>
              <a:buFont typeface="Arial" panose="020B0604020202020204" pitchFamily="34" charset="0"/>
              <a:buChar char="•"/>
            </a:pPr>
            <a:r>
              <a:rPr lang="en-US" b="1" dirty="0"/>
              <a:t>Solution Overview: </a:t>
            </a:r>
            <a:r>
              <a:rPr lang="en-US" dirty="0"/>
              <a:t>Establish </a:t>
            </a:r>
            <a:r>
              <a:rPr lang="en-US" b="1" dirty="0"/>
              <a:t>Micro-Fulfillment Centers (MFCs)</a:t>
            </a:r>
            <a:r>
              <a:rPr lang="en-US" dirty="0"/>
              <a:t> in high-demand areas.</a:t>
            </a:r>
          </a:p>
          <a:p>
            <a:pPr>
              <a:buFont typeface="Arial" panose="020B0604020202020204" pitchFamily="34" charset="0"/>
              <a:buChar char="•"/>
            </a:pPr>
            <a:r>
              <a:rPr lang="en-US" dirty="0"/>
              <a:t>Use </a:t>
            </a:r>
            <a:r>
              <a:rPr lang="en-US" b="1" dirty="0"/>
              <a:t>electric bikes and bicycles</a:t>
            </a:r>
            <a:r>
              <a:rPr lang="en-US" dirty="0"/>
              <a:t> for hyperlocal deliveries to bypass traffic.</a:t>
            </a:r>
          </a:p>
        </p:txBody>
      </p:sp>
      <p:sp>
        <p:nvSpPr>
          <p:cNvPr id="4" name="TextBox 3">
            <a:extLst>
              <a:ext uri="{FF2B5EF4-FFF2-40B4-BE49-F238E27FC236}">
                <a16:creationId xmlns:a16="http://schemas.microsoft.com/office/drawing/2014/main" id="{D51B8C6B-9066-A7A1-C5A3-9E8DE2A949A7}"/>
              </a:ext>
            </a:extLst>
          </p:cNvPr>
          <p:cNvSpPr txBox="1"/>
          <p:nvPr/>
        </p:nvSpPr>
        <p:spPr>
          <a:xfrm>
            <a:off x="4130566" y="2627587"/>
            <a:ext cx="2753710" cy="2308324"/>
          </a:xfrm>
          <a:prstGeom prst="rect">
            <a:avLst/>
          </a:prstGeom>
          <a:noFill/>
        </p:spPr>
        <p:txBody>
          <a:bodyPr wrap="square" rtlCol="0">
            <a:spAutoFit/>
          </a:bodyPr>
          <a:lstStyle/>
          <a:p>
            <a:pPr>
              <a:buFont typeface="Arial" panose="020B0604020202020204" pitchFamily="34" charset="0"/>
              <a:buChar char="•"/>
            </a:pPr>
            <a:r>
              <a:rPr lang="en-US" b="1" dirty="0"/>
              <a:t>How It Works: MFCs</a:t>
            </a:r>
            <a:r>
              <a:rPr lang="en-US" dirty="0"/>
              <a:t> store fast-moving SKUs, reducing long-distance deliveries.</a:t>
            </a:r>
          </a:p>
          <a:p>
            <a:endParaRPr lang="en-US" dirty="0"/>
          </a:p>
          <a:p>
            <a:pPr>
              <a:buFont typeface="Arial" panose="020B0604020202020204" pitchFamily="34" charset="0"/>
              <a:buChar char="•"/>
            </a:pPr>
            <a:r>
              <a:rPr lang="en-US" b="1" dirty="0"/>
              <a:t>EV/Bike Fleets</a:t>
            </a:r>
            <a:r>
              <a:rPr lang="en-US" dirty="0"/>
              <a:t> ensure eco-friendly, faster delivery even during peak hours.</a:t>
            </a:r>
          </a:p>
          <a:p>
            <a:endParaRPr lang="en-US" dirty="0"/>
          </a:p>
        </p:txBody>
      </p:sp>
      <p:pic>
        <p:nvPicPr>
          <p:cNvPr id="2049" name="Picture 1" descr="A clean and modern infographic representing a supply chain solution. The image shows a Micro-Fulfillment Center (MFC) in an urban area, with electric bikes and bicycles departing from the center, navigating through light traffic, and delivering packages to nearby customers. The MFC is depicted as a small warehouse or distribution hub. Arrows indicate the flow of goods from the MFC to the customer. Use light green and blue tones to emphasize eco-friendliness and efficiency. Keep the design minimal and clear, focusing on the concept of hyperlocal delivery.">
            <a:extLst>
              <a:ext uri="{FF2B5EF4-FFF2-40B4-BE49-F238E27FC236}">
                <a16:creationId xmlns:a16="http://schemas.microsoft.com/office/drawing/2014/main" id="{31BE127B-D6D5-22ED-8B30-B61C61A10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5884" y="1582144"/>
            <a:ext cx="3849310" cy="219960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 minimal and simple flowchart in a circular format, with four stages represented by simple icons: 1) A box labeled 'Order Processing', 2) A warehouse labeled 'MFC', 3) A bike labeled 'Delivery', and 4) A house labeled 'Customer'. Arrows form a circular loop connecting the icons. Clean, professional design with no clutter.">
            <a:extLst>
              <a:ext uri="{FF2B5EF4-FFF2-40B4-BE49-F238E27FC236}">
                <a16:creationId xmlns:a16="http://schemas.microsoft.com/office/drawing/2014/main" id="{39F6E649-ABA2-C698-E9E4-AAB2C2290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884" y="4176053"/>
            <a:ext cx="3849310" cy="2199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78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9" name="Rectangle 3088">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3" name="Picture 1" descr="A minimal and clean map of India with simple markers highlighting Bangalore, Mumbai, and Delhi. Focus on clarity with subtle dots or pins representing cities with active Micro-Fulfillment Centers (MFCs) and EV trials. No extra elements, just a plain, informative visual.">
            <a:extLst>
              <a:ext uri="{FF2B5EF4-FFF2-40B4-BE49-F238E27FC236}">
                <a16:creationId xmlns:a16="http://schemas.microsoft.com/office/drawing/2014/main" id="{3F9532D9-D893-46B1-1077-13E0BA56A2E1}"/>
              </a:ext>
            </a:extLst>
          </p:cNvPr>
          <p:cNvPicPr>
            <a:picLocks noChangeAspect="1" noChangeArrowheads="1"/>
          </p:cNvPicPr>
          <p:nvPr/>
        </p:nvPicPr>
        <p:blipFill>
          <a:blip r:embed="rId2">
            <a:alphaModFix amt="40000"/>
            <a:extLst>
              <a:ext uri="{28A0092B-C50C-407E-A947-70E740481C1C}">
                <a14:useLocalDpi xmlns:a14="http://schemas.microsoft.com/office/drawing/2010/main" val="0"/>
              </a:ext>
            </a:extLst>
          </a:blip>
          <a:srcRect l="29506" r="19606" b="1"/>
          <a:stretch/>
        </p:blipFill>
        <p:spPr bwMode="auto">
          <a:xfrm>
            <a:off x="20" y="10"/>
            <a:ext cx="6095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A realistic image of an electric delivery bike with a delivery box showing the Blinkit logo clearly visible on the side. The bike is parked on a city street, representing last-mile delivery services. Minimal background focus on the bike and logo.">
            <a:extLst>
              <a:ext uri="{FF2B5EF4-FFF2-40B4-BE49-F238E27FC236}">
                <a16:creationId xmlns:a16="http://schemas.microsoft.com/office/drawing/2014/main" id="{52BEEDC3-2CA1-4F73-EA70-78E806FFAC0A}"/>
              </a:ext>
            </a:extLst>
          </p:cNvPr>
          <p:cNvPicPr>
            <a:picLocks noChangeAspect="1" noChangeArrowheads="1"/>
          </p:cNvPicPr>
          <p:nvPr/>
        </p:nvPicPr>
        <p:blipFill>
          <a:blip r:embed="rId3">
            <a:alphaModFix amt="40000"/>
            <a:extLst>
              <a:ext uri="{28A0092B-C50C-407E-A947-70E740481C1C}">
                <a14:useLocalDpi xmlns:a14="http://schemas.microsoft.com/office/drawing/2010/main" val="0"/>
              </a:ext>
            </a:extLst>
          </a:blip>
          <a:srcRect l="2784" r="8327"/>
          <a:stretch/>
        </p:blipFill>
        <p:spPr bwMode="auto">
          <a:xfrm>
            <a:off x="6096000" y="10"/>
            <a:ext cx="6096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51994F-EAB2-A690-55C6-F08E5398EA03}"/>
              </a:ext>
            </a:extLst>
          </p:cNvPr>
          <p:cNvSpPr>
            <a:spLocks noGrp="1"/>
          </p:cNvSpPr>
          <p:nvPr>
            <p:ph type="title"/>
          </p:nvPr>
        </p:nvSpPr>
        <p:spPr>
          <a:xfrm>
            <a:off x="1023870" y="702156"/>
            <a:ext cx="10144260" cy="1013800"/>
          </a:xfrm>
        </p:spPr>
        <p:txBody>
          <a:bodyPr>
            <a:normAutofit/>
          </a:bodyPr>
          <a:lstStyle/>
          <a:p>
            <a:r>
              <a:rPr lang="en-US">
                <a:solidFill>
                  <a:schemeClr val="tx1"/>
                </a:solidFill>
              </a:rPr>
              <a:t>Real-World Examples of Success</a:t>
            </a:r>
          </a:p>
        </p:txBody>
      </p:sp>
      <p:sp>
        <p:nvSpPr>
          <p:cNvPr id="3" name="Content Placeholder 2">
            <a:extLst>
              <a:ext uri="{FF2B5EF4-FFF2-40B4-BE49-F238E27FC236}">
                <a16:creationId xmlns:a16="http://schemas.microsoft.com/office/drawing/2014/main" id="{0FD51752-6ABF-ED3F-BD0C-E886CC1F026A}"/>
              </a:ext>
            </a:extLst>
          </p:cNvPr>
          <p:cNvSpPr>
            <a:spLocks noGrp="1"/>
          </p:cNvSpPr>
          <p:nvPr>
            <p:ph idx="1"/>
          </p:nvPr>
        </p:nvSpPr>
        <p:spPr>
          <a:xfrm>
            <a:off x="965199" y="2180496"/>
            <a:ext cx="10261602" cy="3678303"/>
          </a:xfrm>
        </p:spPr>
        <p:txBody>
          <a:bodyPr>
            <a:normAutofit/>
          </a:bodyPr>
          <a:lstStyle/>
          <a:p>
            <a:r>
              <a:rPr lang="en-US" b="1" dirty="0" err="1"/>
              <a:t>Blinkit</a:t>
            </a:r>
            <a:r>
              <a:rPr lang="en-US" b="1" dirty="0"/>
              <a:t>/</a:t>
            </a:r>
            <a:r>
              <a:rPr lang="en-US" b="1" dirty="0" err="1"/>
              <a:t>Zepto</a:t>
            </a:r>
            <a:r>
              <a:rPr lang="en-US" b="1" dirty="0"/>
              <a:t>:</a:t>
            </a:r>
            <a:r>
              <a:rPr lang="en-US" dirty="0"/>
              <a:t> 10-minute delivery using MFCs across metro cities.</a:t>
            </a:r>
          </a:p>
          <a:p>
            <a:r>
              <a:rPr lang="en-US" b="1" dirty="0"/>
              <a:t>Amazon India:</a:t>
            </a:r>
            <a:r>
              <a:rPr lang="en-US" dirty="0"/>
              <a:t> Urban parcel lockers to reduce last-mile congestion.</a:t>
            </a:r>
          </a:p>
          <a:p>
            <a:r>
              <a:rPr lang="en-US" b="1" dirty="0"/>
              <a:t>Swiggy/Zomato:</a:t>
            </a:r>
            <a:r>
              <a:rPr lang="en-US" dirty="0"/>
              <a:t> EV bikes and bicycle deliveries in Bangalore and Mumbai.</a:t>
            </a:r>
          </a:p>
          <a:p>
            <a:r>
              <a:rPr lang="en-US" b="1" dirty="0" err="1"/>
              <a:t>Delhivery</a:t>
            </a:r>
            <a:r>
              <a:rPr lang="en-US" b="1" dirty="0"/>
              <a:t>:</a:t>
            </a:r>
            <a:r>
              <a:rPr lang="en-US" dirty="0"/>
              <a:t> AI-driven route optimization to bypass traffic bottlenecks.</a:t>
            </a:r>
          </a:p>
        </p:txBody>
      </p:sp>
    </p:spTree>
    <p:extLst>
      <p:ext uri="{BB962C8B-B14F-4D97-AF65-F5344CB8AC3E}">
        <p14:creationId xmlns:p14="http://schemas.microsoft.com/office/powerpoint/2010/main" val="104988261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0785C4E7-545B-4D43-81C9-76F75297C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01B6ECCA-7A31-489A-9EB5-A736F1A384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09" name="Rectangle 4108">
            <a:extLst>
              <a:ext uri="{FF2B5EF4-FFF2-40B4-BE49-F238E27FC236}">
                <a16:creationId xmlns:a16="http://schemas.microsoft.com/office/drawing/2014/main" id="{9657081C-9529-4BAD-8D9E-855E0D178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11" name="Rectangle 4110">
            <a:extLst>
              <a:ext uri="{FF2B5EF4-FFF2-40B4-BE49-F238E27FC236}">
                <a16:creationId xmlns:a16="http://schemas.microsoft.com/office/drawing/2014/main" id="{B4FBA72A-1CDB-4DED-9D9F-8DCEA66D6C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13" name="Rectangle 4112">
            <a:extLst>
              <a:ext uri="{FF2B5EF4-FFF2-40B4-BE49-F238E27FC236}">
                <a16:creationId xmlns:a16="http://schemas.microsoft.com/office/drawing/2014/main" id="{2EFA499E-F4DC-4889-A998-1AB63657F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38175"/>
            <a:ext cx="3707477" cy="57626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E1D9E05-E817-1741-6E4F-ED79E3EB527F}"/>
              </a:ext>
            </a:extLst>
          </p:cNvPr>
          <p:cNvSpPr>
            <a:spLocks noGrp="1"/>
          </p:cNvSpPr>
          <p:nvPr>
            <p:ph type="title"/>
          </p:nvPr>
        </p:nvSpPr>
        <p:spPr>
          <a:xfrm>
            <a:off x="581193" y="782054"/>
            <a:ext cx="3421229" cy="1306462"/>
          </a:xfrm>
        </p:spPr>
        <p:txBody>
          <a:bodyPr>
            <a:normAutofit/>
          </a:bodyPr>
          <a:lstStyle/>
          <a:p>
            <a:r>
              <a:rPr lang="en-US" sz="3000">
                <a:solidFill>
                  <a:srgbClr val="FFFFFF"/>
                </a:solidFill>
              </a:rPr>
              <a:t>Projected Impact and Results</a:t>
            </a:r>
          </a:p>
        </p:txBody>
      </p:sp>
      <p:sp>
        <p:nvSpPr>
          <p:cNvPr id="3" name="Content Placeholder 2">
            <a:extLst>
              <a:ext uri="{FF2B5EF4-FFF2-40B4-BE49-F238E27FC236}">
                <a16:creationId xmlns:a16="http://schemas.microsoft.com/office/drawing/2014/main" id="{DC7B830A-15DC-FF73-DD79-BBD0F30F8907}"/>
              </a:ext>
            </a:extLst>
          </p:cNvPr>
          <p:cNvSpPr>
            <a:spLocks noGrp="1"/>
          </p:cNvSpPr>
          <p:nvPr>
            <p:ph idx="1"/>
          </p:nvPr>
        </p:nvSpPr>
        <p:spPr>
          <a:xfrm>
            <a:off x="581192" y="2232397"/>
            <a:ext cx="3415633" cy="4024521"/>
          </a:xfrm>
        </p:spPr>
        <p:txBody>
          <a:bodyPr>
            <a:normAutofit/>
          </a:bodyPr>
          <a:lstStyle/>
          <a:p>
            <a:r>
              <a:rPr lang="en-US" b="1">
                <a:solidFill>
                  <a:srgbClr val="FFFFFF"/>
                </a:solidFill>
              </a:rPr>
              <a:t>20-30% Faster Deliveries</a:t>
            </a:r>
            <a:r>
              <a:rPr lang="en-US">
                <a:solidFill>
                  <a:srgbClr val="FFFFFF"/>
                </a:solidFill>
              </a:rPr>
              <a:t> in peak hours.</a:t>
            </a:r>
          </a:p>
          <a:p>
            <a:r>
              <a:rPr lang="en-US" b="1">
                <a:solidFill>
                  <a:srgbClr val="FFFFFF"/>
                </a:solidFill>
              </a:rPr>
              <a:t>15-25% Fuel Savings</a:t>
            </a:r>
            <a:r>
              <a:rPr lang="en-US">
                <a:solidFill>
                  <a:srgbClr val="FFFFFF"/>
                </a:solidFill>
              </a:rPr>
              <a:t> due to shorter routes and the use of bikes/EVs.</a:t>
            </a:r>
          </a:p>
          <a:p>
            <a:r>
              <a:rPr lang="en-US" b="1">
                <a:solidFill>
                  <a:srgbClr val="FFFFFF"/>
                </a:solidFill>
              </a:rPr>
              <a:t>30% Lower Carbon Emissions</a:t>
            </a:r>
            <a:r>
              <a:rPr lang="en-US">
                <a:solidFill>
                  <a:srgbClr val="FFFFFF"/>
                </a:solidFill>
              </a:rPr>
              <a:t> – shift to electric fleets.</a:t>
            </a:r>
          </a:p>
          <a:p>
            <a:r>
              <a:rPr lang="en-US" b="1">
                <a:solidFill>
                  <a:srgbClr val="FFFFFF"/>
                </a:solidFill>
              </a:rPr>
              <a:t>Increased Delivery Success Rates</a:t>
            </a:r>
            <a:r>
              <a:rPr lang="en-US">
                <a:solidFill>
                  <a:srgbClr val="FFFFFF"/>
                </a:solidFill>
              </a:rPr>
              <a:t> by avoiding congested areas.</a:t>
            </a:r>
          </a:p>
        </p:txBody>
      </p:sp>
      <p:pic>
        <p:nvPicPr>
          <p:cNvPr id="4100" name="Picture 4" descr="A green and orange pie chart&#10;&#10;Description automatically generated">
            <a:extLst>
              <a:ext uri="{FF2B5EF4-FFF2-40B4-BE49-F238E27FC236}">
                <a16:creationId xmlns:a16="http://schemas.microsoft.com/office/drawing/2014/main" id="{32D902F9-75FE-A9AE-6099-E9D14A8FBD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4838" y="1964530"/>
            <a:ext cx="3024390" cy="3109912"/>
          </a:xfrm>
          <a:prstGeom prst="rect">
            <a:avLst/>
          </a:prstGeom>
          <a:noFill/>
          <a:extLst>
            <a:ext uri="{909E8E84-426E-40DD-AFC4-6F175D3DCCD1}">
              <a14:hiddenFill xmlns:a14="http://schemas.microsoft.com/office/drawing/2010/main">
                <a:solidFill>
                  <a:srgbClr val="FFFFFF"/>
                </a:solidFill>
              </a14:hiddenFill>
            </a:ext>
          </a:extLst>
        </p:spPr>
      </p:pic>
      <p:sp>
        <p:nvSpPr>
          <p:cNvPr id="4115" name="Rectangle 4114">
            <a:extLst>
              <a:ext uri="{FF2B5EF4-FFF2-40B4-BE49-F238E27FC236}">
                <a16:creationId xmlns:a16="http://schemas.microsoft.com/office/drawing/2014/main" id="{5F8E3B12-4ED7-4DDE-A720-58DAD716A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8134" y="638173"/>
            <a:ext cx="3686129" cy="5755168"/>
          </a:xfrm>
          <a:prstGeom prst="rect">
            <a:avLst/>
          </a:prstGeom>
          <a:noFill/>
          <a:ln w="19050">
            <a:solidFill>
              <a:srgbClr val="D739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A graph of a delivery&#10;&#10;Description automatically generated">
            <a:extLst>
              <a:ext uri="{FF2B5EF4-FFF2-40B4-BE49-F238E27FC236}">
                <a16:creationId xmlns:a16="http://schemas.microsoft.com/office/drawing/2014/main" id="{82306CAF-5716-D628-7F59-91A75129988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7531" y="2355425"/>
            <a:ext cx="3033384" cy="2328122"/>
          </a:xfrm>
          <a:prstGeom prst="rect">
            <a:avLst/>
          </a:prstGeom>
          <a:noFill/>
          <a:extLst>
            <a:ext uri="{909E8E84-426E-40DD-AFC4-6F175D3DCCD1}">
              <a14:hiddenFill xmlns:a14="http://schemas.microsoft.com/office/drawing/2010/main">
                <a:solidFill>
                  <a:srgbClr val="FFFFFF"/>
                </a:solidFill>
              </a14:hiddenFill>
            </a:ext>
          </a:extLst>
        </p:spPr>
      </p:pic>
      <p:sp>
        <p:nvSpPr>
          <p:cNvPr id="4117" name="Rectangle 4116">
            <a:extLst>
              <a:ext uri="{FF2B5EF4-FFF2-40B4-BE49-F238E27FC236}">
                <a16:creationId xmlns:a16="http://schemas.microsoft.com/office/drawing/2014/main" id="{E48E5443-80E7-4AE3-B50F-9B6837BE0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180" y="638174"/>
            <a:ext cx="3680469" cy="5755167"/>
          </a:xfrm>
          <a:prstGeom prst="rect">
            <a:avLst/>
          </a:prstGeom>
          <a:noFill/>
          <a:ln w="19050">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114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9" name="Rectangle 513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6FD1DB-DEF8-2D7A-531E-5380B3D8FF74}"/>
              </a:ext>
            </a:extLst>
          </p:cNvPr>
          <p:cNvSpPr>
            <a:spLocks noGrp="1"/>
          </p:cNvSpPr>
          <p:nvPr>
            <p:ph type="title"/>
          </p:nvPr>
        </p:nvSpPr>
        <p:spPr>
          <a:xfrm>
            <a:off x="581193" y="702156"/>
            <a:ext cx="6540462" cy="1013800"/>
          </a:xfrm>
        </p:spPr>
        <p:txBody>
          <a:bodyPr>
            <a:normAutofit/>
          </a:bodyPr>
          <a:lstStyle/>
          <a:p>
            <a:r>
              <a:rPr lang="en-US">
                <a:solidFill>
                  <a:schemeClr val="tx2"/>
                </a:solidFill>
              </a:rPr>
              <a:t>Future Outlook and Scalability</a:t>
            </a:r>
          </a:p>
        </p:txBody>
      </p:sp>
      <p:sp>
        <p:nvSpPr>
          <p:cNvPr id="5141" name="Rectangle 514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0DF38A94-DB98-B6F0-423D-990350765FA6}"/>
              </a:ext>
            </a:extLst>
          </p:cNvPr>
          <p:cNvSpPr>
            <a:spLocks noGrp="1"/>
          </p:cNvSpPr>
          <p:nvPr>
            <p:ph idx="1"/>
          </p:nvPr>
        </p:nvSpPr>
        <p:spPr>
          <a:xfrm>
            <a:off x="581194" y="1896533"/>
            <a:ext cx="6309003" cy="3962266"/>
          </a:xfrm>
        </p:spPr>
        <p:txBody>
          <a:bodyPr>
            <a:normAutofit/>
          </a:bodyPr>
          <a:lstStyle/>
          <a:p>
            <a:pPr>
              <a:buFont typeface="Arial" panose="020B0604020202020204" pitchFamily="34" charset="0"/>
              <a:buChar char="•"/>
            </a:pPr>
            <a:r>
              <a:rPr lang="en-US" b="1">
                <a:solidFill>
                  <a:schemeClr val="tx2"/>
                </a:solidFill>
              </a:rPr>
              <a:t>Scaling MFCs</a:t>
            </a:r>
            <a:r>
              <a:rPr lang="en-US">
                <a:solidFill>
                  <a:schemeClr val="tx2"/>
                </a:solidFill>
              </a:rPr>
              <a:t> to Tier-2 cities for quicker reach.</a:t>
            </a:r>
          </a:p>
          <a:p>
            <a:pPr>
              <a:buFont typeface="Arial" panose="020B0604020202020204" pitchFamily="34" charset="0"/>
              <a:buChar char="•"/>
            </a:pPr>
            <a:r>
              <a:rPr lang="en-US" b="1">
                <a:solidFill>
                  <a:schemeClr val="tx2"/>
                </a:solidFill>
              </a:rPr>
              <a:t>Expanding EV Fleets</a:t>
            </a:r>
            <a:r>
              <a:rPr lang="en-US">
                <a:solidFill>
                  <a:schemeClr val="tx2"/>
                </a:solidFill>
              </a:rPr>
              <a:t> with government incentives for green logistics.</a:t>
            </a:r>
          </a:p>
          <a:p>
            <a:pPr>
              <a:buFont typeface="Arial" panose="020B0604020202020204" pitchFamily="34" charset="0"/>
              <a:buChar char="•"/>
            </a:pPr>
            <a:r>
              <a:rPr lang="en-US" b="1">
                <a:solidFill>
                  <a:schemeClr val="tx2"/>
                </a:solidFill>
              </a:rPr>
              <a:t>AI Route Optimization</a:t>
            </a:r>
            <a:r>
              <a:rPr lang="en-US">
                <a:solidFill>
                  <a:schemeClr val="tx2"/>
                </a:solidFill>
              </a:rPr>
              <a:t> – enhance live traffic data analysis for better route planning.</a:t>
            </a:r>
          </a:p>
        </p:txBody>
      </p:sp>
      <p:pic>
        <p:nvPicPr>
          <p:cNvPr id="5124" name="Picture 4" descr="A diagram showing the expansion network of Micro-Fulfillment Centers (MFCs) across India. The map of India displays interconnected nodes representing MFC locations without any city names. Clean, minimalistic design with glowing network lines connecting the nodes, symbolizing logistics and supply chain growth.">
            <a:extLst>
              <a:ext uri="{FF2B5EF4-FFF2-40B4-BE49-F238E27FC236}">
                <a16:creationId xmlns:a16="http://schemas.microsoft.com/office/drawing/2014/main" id="{E2EA28EA-887E-2AAA-FF67-F5FCDCCE17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794" r="6921" b="-3"/>
          <a:stretch/>
        </p:blipFill>
        <p:spPr bwMode="auto">
          <a:xfrm>
            <a:off x="7568188" y="-1"/>
            <a:ext cx="4623812" cy="338150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futuristic and sleek concept art of an autonomous electric delivery bike next to a high-tech delivery hub. The bike is self-driving with a compact design, featuring built-in storage compartments. The delivery hub has a modern, minimalist design with glowing panels and automated package sorting systems. Urban background with smart city elements, emphasizing innovation and advanced logistics.">
            <a:extLst>
              <a:ext uri="{FF2B5EF4-FFF2-40B4-BE49-F238E27FC236}">
                <a16:creationId xmlns:a16="http://schemas.microsoft.com/office/drawing/2014/main" id="{CDD27FC5-B7EB-DE43-1D77-5E8A1F827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893" r="7876" b="-3"/>
          <a:stretch/>
        </p:blipFill>
        <p:spPr bwMode="auto">
          <a:xfrm>
            <a:off x="7571351" y="3476499"/>
            <a:ext cx="4620649" cy="3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288348"/>
      </p:ext>
    </p:extLst>
  </p:cSld>
  <p:clrMapOvr>
    <a:masterClrMapping/>
  </p:clrMapOvr>
</p:sld>
</file>

<file path=ppt/theme/theme1.xml><?xml version="1.0" encoding="utf-8"?>
<a:theme xmlns:a="http://schemas.openxmlformats.org/drawingml/2006/main" name="DividendVTI">
  <a:themeElements>
    <a:clrScheme name="AnalogousFromRegularSeedRightStep">
      <a:dk1>
        <a:srgbClr val="000000"/>
      </a:dk1>
      <a:lt1>
        <a:srgbClr val="FFFFFF"/>
      </a:lt1>
      <a:dk2>
        <a:srgbClr val="412724"/>
      </a:dk2>
      <a:lt2>
        <a:srgbClr val="E2E8E4"/>
      </a:lt2>
      <a:accent1>
        <a:srgbClr val="D739AE"/>
      </a:accent1>
      <a:accent2>
        <a:srgbClr val="C5275A"/>
      </a:accent2>
      <a:accent3>
        <a:srgbClr val="D74839"/>
      </a:accent3>
      <a:accent4>
        <a:srgbClr val="C57827"/>
      </a:accent4>
      <a:accent5>
        <a:srgbClr val="B0A72F"/>
      </a:accent5>
      <a:accent6>
        <a:srgbClr val="81B223"/>
      </a:accent6>
      <a:hlink>
        <a:srgbClr val="31944B"/>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66</TotalTime>
  <Words>288</Words>
  <Application>Microsoft Macintosh PowerPoint</Application>
  <PresentationFormat>Widescreen</PresentationFormat>
  <Paragraphs>29</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Tw Cen MT</vt:lpstr>
      <vt:lpstr>Wingdings 2</vt:lpstr>
      <vt:lpstr>DividendVTI</vt:lpstr>
      <vt:lpstr>Revolutionizing Urban Logistics: Unlocking Efficiency in Last-Mile Delivery</vt:lpstr>
      <vt:lpstr>The Problem – Traffic Congestion in Urban Delivery</vt:lpstr>
      <vt:lpstr>Proposed Solution – Micro-Fulfillment Centers (MFCs) and Electric Fleets</vt:lpstr>
      <vt:lpstr>Real-World Examples of Success</vt:lpstr>
      <vt:lpstr>Projected Impact and Results</vt:lpstr>
      <vt:lpstr>Future Outlook and Scalability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Sai Soundharya</dc:creator>
  <cp:lastModifiedBy>Sai Soundharya</cp:lastModifiedBy>
  <cp:revision>1</cp:revision>
  <dcterms:created xsi:type="dcterms:W3CDTF">2024-12-29T22:28:15Z</dcterms:created>
  <dcterms:modified xsi:type="dcterms:W3CDTF">2025-01-01T02:24:13Z</dcterms:modified>
</cp:coreProperties>
</file>